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PC" initials="H" lastIdx="1" clrIdx="0">
    <p:extLst>
      <p:ext uri="{19B8F6BF-5375-455C-9EA6-DF929625EA0E}">
        <p15:presenceInfo xmlns:p15="http://schemas.microsoft.com/office/powerpoint/2012/main" userId="HOME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commentAuthors" Target="commentAuthors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2B0F-9568-44BD-BD2C-9AA50B5D2F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1.jpe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a template final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791200"/>
            <a:ext cx="9144000" cy="1066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F3267-22B9-413B-A81F-236D63564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FF0000"/>
                </a:solidFill>
                <a:cs typeface="Times New Roman" panose="02020603050405020304" pitchFamily="18" charset="0"/>
              </a:rPr>
              <a:t>E-Waste and Its Management</a:t>
            </a:r>
          </a:p>
        </p:txBody>
      </p:sp>
    </p:spTree>
    <p:extLst>
      <p:ext uri="{BB962C8B-B14F-4D97-AF65-F5344CB8AC3E}">
        <p14:creationId xmlns:p14="http://schemas.microsoft.com/office/powerpoint/2010/main" val="923639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1-s2.0-S2352186421006970-ga1_lrg.jpg">
            <a:extLst>
              <a:ext uri="{FF2B5EF4-FFF2-40B4-BE49-F238E27FC236}">
                <a16:creationId xmlns:a16="http://schemas.microsoft.com/office/drawing/2014/main" id="{8360CC21-9EFA-9C49-8F51-6F938CEBA5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621" y="159026"/>
            <a:ext cx="8428757" cy="55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02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B3EE-EE8D-4C4F-B110-DF68C3E3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Effects 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F2617-EC7D-DB46-B428-3A47A228E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E-waste contains toxic materials such as lead, arsenic ,cadmium .</a:t>
            </a:r>
          </a:p>
          <a:p>
            <a:r>
              <a:rPr lang="en-US" sz="2800"/>
              <a:t>Acids and sludge obtained from melting computer chips, if disposed on the ground causes acidification of soil.</a:t>
            </a:r>
          </a:p>
          <a:p>
            <a:r>
              <a:rPr lang="en-US" sz="2800"/>
              <a:t> Releases toxic chemicals like lead, mercury barium, lithium, </a:t>
            </a:r>
          </a:p>
          <a:p>
            <a:r>
              <a:rPr lang="en-US" sz="2800"/>
              <a:t>Releases hydrocarbons in the atmosphere.</a:t>
            </a:r>
          </a:p>
          <a:p>
            <a:r>
              <a:rPr lang="en-US" sz="2800"/>
              <a:t>Climate change</a:t>
            </a:r>
          </a:p>
        </p:txBody>
      </p:sp>
    </p:spTree>
    <p:extLst>
      <p:ext uri="{BB962C8B-B14F-4D97-AF65-F5344CB8AC3E}">
        <p14:creationId xmlns:p14="http://schemas.microsoft.com/office/powerpoint/2010/main" val="63461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A5997-B299-E845-AEE1-D8223332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Effects on Humans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0834C-38B7-C043-8D07-A840886CD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Disorder in the brain, lungs, kidney, liver, blood composition.
Results in physical, muscular, and neurological degeneration.
DNA damage</a:t>
            </a:r>
          </a:p>
        </p:txBody>
      </p:sp>
    </p:spTree>
    <p:extLst>
      <p:ext uri="{BB962C8B-B14F-4D97-AF65-F5344CB8AC3E}">
        <p14:creationId xmlns:p14="http://schemas.microsoft.com/office/powerpoint/2010/main" val="318927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1-s2.0-S2352186421006970-gr1_lr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982412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ADCC-D696-8B46-A0B9-0DC7F24BA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405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F230-7AF5-4D91-857D-0506CBC0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Contents: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4059D-1BCC-4C89-9B03-36FD822C7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Introduction and Sources</a:t>
            </a:r>
          </a:p>
          <a:p>
            <a:r>
              <a:rPr lang="en-US" sz="2400" b="1" dirty="0"/>
              <a:t>Effects of E-Waste on Environment</a:t>
            </a:r>
          </a:p>
          <a:p>
            <a:r>
              <a:rPr lang="en-US" sz="2400" b="1" dirty="0"/>
              <a:t>Effects of E-waste on Human</a:t>
            </a:r>
          </a:p>
          <a:p>
            <a:r>
              <a:rPr lang="en-US" sz="2400" b="1" dirty="0"/>
              <a:t>Methods of Disposal of E-waste</a:t>
            </a:r>
          </a:p>
          <a:p>
            <a:r>
              <a:rPr lang="en-US" sz="2400" b="1" dirty="0"/>
              <a:t>Advantage of recycling E-Waste</a:t>
            </a:r>
          </a:p>
          <a:p>
            <a:r>
              <a:rPr lang="en-US" sz="2400" b="1" dirty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9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BAE37-A83B-44A0-B1C4-1E20CE22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E-Waste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FC8F76-95C7-4472-93F5-7C36465E3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9375"/>
            <a:ext cx="5618922" cy="35447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61C831-3F4A-491C-9A5E-67A429228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940" y="2628900"/>
            <a:ext cx="4948060" cy="315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78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83480-212A-46A7-AC39-D45FF7B9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Sources Of E-Waste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0E939-E0FA-429A-8814-1FA8FBD28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  <a:cs typeface="Times New Roman" panose="02020603050405020304" pitchFamily="18" charset="0"/>
              </a:rPr>
              <a:t>Fridges, freezers and other cooling equipment.</a:t>
            </a:r>
          </a:p>
          <a:p>
            <a:r>
              <a:rPr lang="en-US" sz="2400" dirty="0">
                <a:latin typeface="+mj-lt"/>
                <a:cs typeface="Times New Roman" panose="02020603050405020304" pitchFamily="18" charset="0"/>
              </a:rPr>
              <a:t>Computers and telecommunications equipment.</a:t>
            </a:r>
          </a:p>
          <a:p>
            <a:r>
              <a:rPr lang="en-US" sz="2400" dirty="0">
                <a:latin typeface="+mj-lt"/>
                <a:cs typeface="Times New Roman" panose="02020603050405020304" pitchFamily="18" charset="0"/>
              </a:rPr>
              <a:t>Consumer electronic devices and solar panels.</a:t>
            </a:r>
          </a:p>
          <a:p>
            <a:r>
              <a:rPr lang="en-US" sz="2400" dirty="0">
                <a:latin typeface="+mj-lt"/>
                <a:cs typeface="Times New Roman" panose="02020603050405020304" pitchFamily="18" charset="0"/>
              </a:rPr>
              <a:t>TVs, monitors and screens.</a:t>
            </a:r>
          </a:p>
          <a:p>
            <a:r>
              <a:rPr lang="en-US" sz="2400" dirty="0">
                <a:latin typeface="+mj-lt"/>
                <a:cs typeface="Times New Roman" panose="02020603050405020304" pitchFamily="18" charset="0"/>
              </a:rPr>
              <a:t>LED bulbs.</a:t>
            </a:r>
          </a:p>
          <a:p>
            <a:r>
              <a:rPr lang="en-US" sz="2400" dirty="0">
                <a:latin typeface="+mj-lt"/>
                <a:cs typeface="Times New Roman" panose="02020603050405020304" pitchFamily="18" charset="0"/>
              </a:rPr>
              <a:t>Vending machines  etc.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9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654BC-E80C-4109-9F77-99EDE0BD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45774"/>
            <a:ext cx="8474765" cy="5980389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In 2019, the world generated a striking 53.6 Mt of e-waste</a:t>
            </a:r>
            <a:r>
              <a:rPr lang="en-US" sz="2000" dirty="0"/>
              <a:t>, an average of 7.3 kg per capita. The global generation of e-waste grew by 9.2 Mt since 2014 </a:t>
            </a:r>
            <a:r>
              <a:rPr lang="en-US" sz="2000" dirty="0">
                <a:solidFill>
                  <a:srgbClr val="FF0000"/>
                </a:solidFill>
              </a:rPr>
              <a:t>and is projected to grow to 74.7 Mt by 2030 </a:t>
            </a:r>
            <a:r>
              <a:rPr lang="en-US" sz="2000" dirty="0"/>
              <a:t>– almost doubling in only 16 years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Asia generated the highest quantity of e-waste in 2019 at 24.9 Mt</a:t>
            </a:r>
            <a:r>
              <a:rPr lang="en-US" sz="2000" dirty="0"/>
              <a:t>, followed by </a:t>
            </a:r>
            <a:r>
              <a:rPr lang="en-US" sz="2000" dirty="0">
                <a:solidFill>
                  <a:srgbClr val="FF0000"/>
                </a:solidFill>
              </a:rPr>
              <a:t>the Americas (13.1 Mt)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Europe (12 Mt), </a:t>
            </a:r>
            <a:r>
              <a:rPr lang="en-US" sz="2000" dirty="0"/>
              <a:t>while Africa and Oceania generated 2.9 Mt and 0.7 Mt, respectively.                        </a:t>
            </a:r>
          </a:p>
          <a:p>
            <a:endParaRPr lang="en-US" sz="2000" dirty="0"/>
          </a:p>
          <a:p>
            <a:r>
              <a:rPr lang="en-US" sz="2000" dirty="0"/>
              <a:t>The growing amount of e-waste is mainly fueled by higher consumption rates of EEE, short life cycles, and few repair options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                                                                               </a:t>
            </a:r>
            <a:r>
              <a:rPr lang="en-US" sz="1400" dirty="0"/>
              <a:t>(Mt: Million metric tones)</a:t>
            </a:r>
          </a:p>
          <a:p>
            <a:pPr marL="0" indent="0">
              <a:buNone/>
            </a:pPr>
            <a:r>
              <a:rPr lang="en-US" sz="2000" dirty="0"/>
              <a:t>                                                                                      </a:t>
            </a:r>
            <a:r>
              <a:rPr lang="en-US" sz="1400" dirty="0"/>
              <a:t>Source: (The Global E-waste Monitor 2020)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489D17-B0EA-4D2C-8778-8F2AE363534C}"/>
              </a:ext>
            </a:extLst>
          </p:cNvPr>
          <p:cNvSpPr/>
          <p:nvPr/>
        </p:nvSpPr>
        <p:spPr>
          <a:xfrm>
            <a:off x="291045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3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654BC-E80C-4109-9F77-99EDE0BD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45774"/>
            <a:ext cx="8474765" cy="5980389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In 2019, the world generated a striking 53.6 Mt of e-waste</a:t>
            </a:r>
            <a:r>
              <a:rPr lang="en-US" sz="2000" dirty="0"/>
              <a:t>, an average of 7.3 kg per capita. The global generation of e-waste grew by 9.2 Mt since 2014 </a:t>
            </a:r>
            <a:r>
              <a:rPr lang="en-US" sz="2000" dirty="0">
                <a:solidFill>
                  <a:srgbClr val="FF0000"/>
                </a:solidFill>
              </a:rPr>
              <a:t>and is projected to grow to 74.7 Mt by 2030 </a:t>
            </a:r>
            <a:r>
              <a:rPr lang="en-US" sz="2000" dirty="0"/>
              <a:t>– almost doubling in only 16 years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Asia generated the highest quantity of e-waste in 2019 at 24.9 Mt</a:t>
            </a:r>
            <a:r>
              <a:rPr lang="en-US" sz="2000" dirty="0"/>
              <a:t>, followed by </a:t>
            </a:r>
            <a:r>
              <a:rPr lang="en-US" sz="2000" dirty="0">
                <a:solidFill>
                  <a:srgbClr val="FF0000"/>
                </a:solidFill>
              </a:rPr>
              <a:t>the Americas (13.1 Mt)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Europe (12 Mt), </a:t>
            </a:r>
            <a:r>
              <a:rPr lang="en-US" sz="2000" dirty="0"/>
              <a:t>while Africa and Oceania generated 2.9 Mt and 0.7 Mt, respectively.                        </a:t>
            </a:r>
          </a:p>
          <a:p>
            <a:endParaRPr lang="en-US" sz="2000" dirty="0"/>
          </a:p>
          <a:p>
            <a:r>
              <a:rPr lang="en-US" sz="2000" dirty="0"/>
              <a:t>The growing amount of e-waste is mainly fueled by higher consumption rates of EEE, short life cycles, and few repair options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                                                                               </a:t>
            </a:r>
            <a:r>
              <a:rPr lang="en-US" sz="1400" dirty="0"/>
              <a:t>(Mt: Million metric tones)</a:t>
            </a:r>
          </a:p>
          <a:p>
            <a:pPr marL="0" indent="0">
              <a:buNone/>
            </a:pPr>
            <a:r>
              <a:rPr lang="en-US" sz="2000" dirty="0"/>
              <a:t>                                                                                      </a:t>
            </a:r>
            <a:r>
              <a:rPr lang="en-US" sz="1400" dirty="0"/>
              <a:t>Source: (The Global E-waste Monitor 2020)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489D17-B0EA-4D2C-8778-8F2AE363534C}"/>
              </a:ext>
            </a:extLst>
          </p:cNvPr>
          <p:cNvSpPr/>
          <p:nvPr/>
        </p:nvSpPr>
        <p:spPr>
          <a:xfrm>
            <a:off x="291045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1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EB472-80E8-E544-8BFB-421961F1D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After the evolution in technology during mid-70s’ begins hazardous disposal of E-waste. </a:t>
            </a:r>
          </a:p>
          <a:p>
            <a:r>
              <a:rPr lang="en-US"/>
              <a:t>
Development
Technological Advancement
Financial obtainability   
Human mentality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C045F0-9572-8E4E-B119-CEC55DEFAB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>
                <a:solidFill>
                  <a:srgbClr val="FF0000"/>
                </a:solidFill>
              </a:rPr>
              <a:t>Causes of E-waste</a:t>
            </a:r>
            <a:r>
              <a:rPr lang="en-US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1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F84BA-D7EA-4F46-99C6-21FB8837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Causes of E-waste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25783-3F9A-5D43-BD4E-94C9D3302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20 to 50 million metric tons </a:t>
            </a:r>
            <a:r>
              <a:rPr lang="en-US" sz="2800"/>
              <a:t>of E-waste are disposed of worldwide every year. </a:t>
            </a:r>
          </a:p>
          <a:p>
            <a:r>
              <a:rPr lang="en-US" sz="2800">
                <a:solidFill>
                  <a:srgbClr val="FF0000"/>
                </a:solidFill>
              </a:rPr>
              <a:t>Only 12.5% of E-waste</a:t>
            </a:r>
            <a:r>
              <a:rPr lang="en-US" sz="2800"/>
              <a:t> is currently recycled.</a:t>
            </a:r>
          </a:p>
          <a:p>
            <a:r>
              <a:rPr lang="en-US" sz="2800"/>
              <a:t>E-waste leads to data theft hence adding to security woes.</a:t>
            </a:r>
          </a:p>
          <a:p>
            <a:r>
              <a:rPr lang="en-US" sz="2800"/>
              <a:t>Technology is advancing at such a fast pace that a lot of electronic devices that still work fine are considered outdated and are being replaced by newer devices.</a:t>
            </a:r>
          </a:p>
        </p:txBody>
      </p:sp>
    </p:spTree>
    <p:extLst>
      <p:ext uri="{BB962C8B-B14F-4D97-AF65-F5344CB8AC3E}">
        <p14:creationId xmlns:p14="http://schemas.microsoft.com/office/powerpoint/2010/main" val="188025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12D0-6F2C-0B44-A0DC-3F75B54F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Effects Of E-waste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14E2E-DF02-5A41-912F-99AD437C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“E-waste is often considered an overlooked epidemic, as the long-term impact of this waste is still unclear.”</a:t>
            </a:r>
          </a:p>
        </p:txBody>
      </p:sp>
    </p:spTree>
    <p:extLst>
      <p:ext uri="{BB962C8B-B14F-4D97-AF65-F5344CB8AC3E}">
        <p14:creationId xmlns:p14="http://schemas.microsoft.com/office/powerpoint/2010/main" val="296123752"/>
      </p:ext>
    </p:extLst>
  </p:cSld>
  <p:clrMapOvr>
    <a:masterClrMapping/>
  </p:clrMapOvr>
</p:sld>
</file>

<file path=ppt/theme/theme1.xml><?xml version="1.0" encoding="utf-8"?>
<a:theme xmlns:a="http://schemas.openxmlformats.org/drawingml/2006/main" name="KFA Powerpoi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</TotalTime>
  <Words>328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KFA Powerpoint Theme</vt:lpstr>
      <vt:lpstr>E-Waste and Its Management</vt:lpstr>
      <vt:lpstr>Contents:</vt:lpstr>
      <vt:lpstr>E-Waste</vt:lpstr>
      <vt:lpstr>Sources Of E-Waste</vt:lpstr>
      <vt:lpstr>PowerPoint Presentation</vt:lpstr>
      <vt:lpstr>PowerPoint Presentation</vt:lpstr>
      <vt:lpstr>Causes of E-waste </vt:lpstr>
      <vt:lpstr>Causes of E-waste</vt:lpstr>
      <vt:lpstr>Effects Of E-waste</vt:lpstr>
      <vt:lpstr>PowerPoint Presentation</vt:lpstr>
      <vt:lpstr>Effects on Environment</vt:lpstr>
      <vt:lpstr>Effects on Humans Body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E-Waste Management</dc:title>
  <dc:creator>HOMEPC</dc:creator>
  <cp:lastModifiedBy>biraj shrestha</cp:lastModifiedBy>
  <cp:revision>21</cp:revision>
  <dcterms:created xsi:type="dcterms:W3CDTF">2022-02-28T09:40:54Z</dcterms:created>
  <dcterms:modified xsi:type="dcterms:W3CDTF">2022-03-11T04:34:20Z</dcterms:modified>
</cp:coreProperties>
</file>